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5213" cy="42803763"/>
  <p:notesSz cx="6797675" cy="9928225"/>
  <p:defaultTextStyle>
    <a:defPPr>
      <a:defRPr lang="ja-JP"/>
    </a:defPPr>
    <a:lvl1pPr marL="0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1pPr>
    <a:lvl2pPr marL="2087884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2pPr>
    <a:lvl3pPr marL="4175766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3pPr>
    <a:lvl4pPr marL="6263649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4pPr>
    <a:lvl5pPr marL="8351533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5pPr>
    <a:lvl6pPr marL="10439415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6pPr>
    <a:lvl7pPr marL="12527298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7pPr>
    <a:lvl8pPr marL="14615180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8pPr>
    <a:lvl9pPr marL="16703064" algn="l" defTabSz="4175766" rtl="0" eaLnBrk="1" latinLnBrk="0" hangingPunct="1">
      <a:defRPr kumimoji="1" sz="82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5EF"/>
    <a:srgbClr val="E0CD40"/>
    <a:srgbClr val="0A50B6"/>
    <a:srgbClr val="000066"/>
    <a:srgbClr val="98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81" autoAdjust="0"/>
    <p:restoredTop sz="94663" autoAdjust="0"/>
  </p:normalViewPr>
  <p:slideViewPr>
    <p:cSldViewPr>
      <p:cViewPr varScale="1">
        <p:scale>
          <a:sx n="18" d="100"/>
          <a:sy n="18" d="100"/>
        </p:scale>
        <p:origin x="4136" y="448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641" y="13296918"/>
            <a:ext cx="25733931" cy="917506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282" y="24255465"/>
            <a:ext cx="21192649" cy="109387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6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3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0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4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0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93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6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3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6462145" y="2288817"/>
            <a:ext cx="5108944" cy="48689281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135323" y="2288817"/>
            <a:ext cx="14822241" cy="48689281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76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45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535" y="27505384"/>
            <a:ext cx="25733931" cy="8501302"/>
          </a:xfrm>
        </p:spPr>
        <p:txBody>
          <a:bodyPr anchor="t"/>
          <a:lstStyle>
            <a:lvl1pPr algn="l">
              <a:defRPr sz="18235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391535" y="18142067"/>
            <a:ext cx="25733931" cy="9363318"/>
          </a:xfrm>
        </p:spPr>
        <p:txBody>
          <a:bodyPr anchor="b"/>
          <a:lstStyle>
            <a:lvl1pPr marL="0" indent="0">
              <a:buNone/>
              <a:defRPr sz="9188">
                <a:solidFill>
                  <a:schemeClr val="tx1">
                    <a:tint val="75000"/>
                  </a:schemeClr>
                </a:solidFill>
              </a:defRPr>
            </a:lvl1pPr>
            <a:lvl2pPr marL="2086703" indent="0">
              <a:buNone/>
              <a:defRPr sz="8199">
                <a:solidFill>
                  <a:schemeClr val="tx1">
                    <a:tint val="75000"/>
                  </a:schemeClr>
                </a:solidFill>
              </a:defRPr>
            </a:lvl2pPr>
            <a:lvl3pPr marL="4173404" indent="0">
              <a:buNone/>
              <a:defRPr sz="7351">
                <a:solidFill>
                  <a:schemeClr val="tx1">
                    <a:tint val="75000"/>
                  </a:schemeClr>
                </a:solidFill>
              </a:defRPr>
            </a:lvl3pPr>
            <a:lvl4pPr marL="6260106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4pPr>
            <a:lvl5pPr marL="8346809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5pPr>
            <a:lvl6pPr marL="10433510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6pPr>
            <a:lvl7pPr marL="12520213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7pPr>
            <a:lvl8pPr marL="14606914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8pPr>
            <a:lvl9pPr marL="16693617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25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135322" y="13316728"/>
            <a:ext cx="9965591" cy="37661371"/>
          </a:xfrm>
        </p:spPr>
        <p:txBody>
          <a:bodyPr/>
          <a:lstStyle>
            <a:lvl1pPr>
              <a:defRPr sz="12722"/>
            </a:lvl1pPr>
            <a:lvl2pPr>
              <a:defRPr sz="10885"/>
            </a:lvl2pPr>
            <a:lvl3pPr>
              <a:defRPr sz="9188"/>
            </a:lvl3pPr>
            <a:lvl4pPr>
              <a:defRPr sz="8199"/>
            </a:lvl4pPr>
            <a:lvl5pPr>
              <a:defRPr sz="8199"/>
            </a:lvl5pPr>
            <a:lvl6pPr>
              <a:defRPr sz="8199"/>
            </a:lvl6pPr>
            <a:lvl7pPr>
              <a:defRPr sz="8199"/>
            </a:lvl7pPr>
            <a:lvl8pPr>
              <a:defRPr sz="8199"/>
            </a:lvl8pPr>
            <a:lvl9pPr>
              <a:defRPr sz="8199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1605501" y="13316728"/>
            <a:ext cx="9965591" cy="37661371"/>
          </a:xfrm>
        </p:spPr>
        <p:txBody>
          <a:bodyPr/>
          <a:lstStyle>
            <a:lvl1pPr>
              <a:defRPr sz="12722"/>
            </a:lvl1pPr>
            <a:lvl2pPr>
              <a:defRPr sz="10885"/>
            </a:lvl2pPr>
            <a:lvl3pPr>
              <a:defRPr sz="9188"/>
            </a:lvl3pPr>
            <a:lvl4pPr>
              <a:defRPr sz="8199"/>
            </a:lvl4pPr>
            <a:lvl5pPr>
              <a:defRPr sz="8199"/>
            </a:lvl5pPr>
            <a:lvl6pPr>
              <a:defRPr sz="8199"/>
            </a:lvl6pPr>
            <a:lvl7pPr>
              <a:defRPr sz="8199"/>
            </a:lvl7pPr>
            <a:lvl8pPr>
              <a:defRPr sz="8199"/>
            </a:lvl8pPr>
            <a:lvl9pPr>
              <a:defRPr sz="8199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29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3" y="9581307"/>
            <a:ext cx="13376810" cy="3993033"/>
          </a:xfrm>
        </p:spPr>
        <p:txBody>
          <a:bodyPr anchor="b"/>
          <a:lstStyle>
            <a:lvl1pPr marL="0" indent="0">
              <a:buNone/>
              <a:defRPr sz="10885" b="1"/>
            </a:lvl1pPr>
            <a:lvl2pPr marL="2086703" indent="0">
              <a:buNone/>
              <a:defRPr sz="9188" b="1"/>
            </a:lvl2pPr>
            <a:lvl3pPr marL="4173404" indent="0">
              <a:buNone/>
              <a:defRPr sz="8199" b="1"/>
            </a:lvl3pPr>
            <a:lvl4pPr marL="6260106" indent="0">
              <a:buNone/>
              <a:defRPr sz="7351" b="1"/>
            </a:lvl4pPr>
            <a:lvl5pPr marL="8346809" indent="0">
              <a:buNone/>
              <a:defRPr sz="7351" b="1"/>
            </a:lvl5pPr>
            <a:lvl6pPr marL="10433510" indent="0">
              <a:buNone/>
              <a:defRPr sz="7351" b="1"/>
            </a:lvl6pPr>
            <a:lvl7pPr marL="12520213" indent="0">
              <a:buNone/>
              <a:defRPr sz="7351" b="1"/>
            </a:lvl7pPr>
            <a:lvl8pPr marL="14606914" indent="0">
              <a:buNone/>
              <a:defRPr sz="7351" b="1"/>
            </a:lvl8pPr>
            <a:lvl9pPr marL="16693617" indent="0">
              <a:buNone/>
              <a:defRPr sz="7351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13763" y="13574340"/>
            <a:ext cx="13376810" cy="24661708"/>
          </a:xfrm>
        </p:spPr>
        <p:txBody>
          <a:bodyPr/>
          <a:lstStyle>
            <a:lvl1pPr>
              <a:defRPr sz="10885"/>
            </a:lvl1pPr>
            <a:lvl2pPr>
              <a:defRPr sz="9188"/>
            </a:lvl2pPr>
            <a:lvl3pPr>
              <a:defRPr sz="8199"/>
            </a:lvl3pPr>
            <a:lvl4pPr>
              <a:defRPr sz="7351"/>
            </a:lvl4pPr>
            <a:lvl5pPr>
              <a:defRPr sz="7351"/>
            </a:lvl5pPr>
            <a:lvl6pPr>
              <a:defRPr sz="7351"/>
            </a:lvl6pPr>
            <a:lvl7pPr>
              <a:defRPr sz="7351"/>
            </a:lvl7pPr>
            <a:lvl8pPr>
              <a:defRPr sz="7351"/>
            </a:lvl8pPr>
            <a:lvl9pPr>
              <a:defRPr sz="735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5379391" y="9581307"/>
            <a:ext cx="13382064" cy="3993033"/>
          </a:xfrm>
        </p:spPr>
        <p:txBody>
          <a:bodyPr anchor="b"/>
          <a:lstStyle>
            <a:lvl1pPr marL="0" indent="0">
              <a:buNone/>
              <a:defRPr sz="10885" b="1"/>
            </a:lvl1pPr>
            <a:lvl2pPr marL="2086703" indent="0">
              <a:buNone/>
              <a:defRPr sz="9188" b="1"/>
            </a:lvl2pPr>
            <a:lvl3pPr marL="4173404" indent="0">
              <a:buNone/>
              <a:defRPr sz="8199" b="1"/>
            </a:lvl3pPr>
            <a:lvl4pPr marL="6260106" indent="0">
              <a:buNone/>
              <a:defRPr sz="7351" b="1"/>
            </a:lvl4pPr>
            <a:lvl5pPr marL="8346809" indent="0">
              <a:buNone/>
              <a:defRPr sz="7351" b="1"/>
            </a:lvl5pPr>
            <a:lvl6pPr marL="10433510" indent="0">
              <a:buNone/>
              <a:defRPr sz="7351" b="1"/>
            </a:lvl6pPr>
            <a:lvl7pPr marL="12520213" indent="0">
              <a:buNone/>
              <a:defRPr sz="7351" b="1"/>
            </a:lvl7pPr>
            <a:lvl8pPr marL="14606914" indent="0">
              <a:buNone/>
              <a:defRPr sz="7351" b="1"/>
            </a:lvl8pPr>
            <a:lvl9pPr marL="16693617" indent="0">
              <a:buNone/>
              <a:defRPr sz="7351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5379391" y="13574340"/>
            <a:ext cx="13382064" cy="24661708"/>
          </a:xfrm>
        </p:spPr>
        <p:txBody>
          <a:bodyPr/>
          <a:lstStyle>
            <a:lvl1pPr>
              <a:defRPr sz="10885"/>
            </a:lvl1pPr>
            <a:lvl2pPr>
              <a:defRPr sz="9188"/>
            </a:lvl2pPr>
            <a:lvl3pPr>
              <a:defRPr sz="8199"/>
            </a:lvl3pPr>
            <a:lvl4pPr>
              <a:defRPr sz="7351"/>
            </a:lvl4pPr>
            <a:lvl5pPr>
              <a:defRPr sz="7351"/>
            </a:lvl5pPr>
            <a:lvl6pPr>
              <a:defRPr sz="7351"/>
            </a:lvl6pPr>
            <a:lvl7pPr>
              <a:defRPr sz="7351"/>
            </a:lvl7pPr>
            <a:lvl8pPr>
              <a:defRPr sz="7351"/>
            </a:lvl8pPr>
            <a:lvl9pPr>
              <a:defRPr sz="735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21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42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48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3" y="1704225"/>
            <a:ext cx="9960338" cy="7252860"/>
          </a:xfrm>
        </p:spPr>
        <p:txBody>
          <a:bodyPr anchor="b"/>
          <a:lstStyle>
            <a:lvl1pPr algn="l">
              <a:defRPr sz="9188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36769" y="1704228"/>
            <a:ext cx="16924687" cy="36531828"/>
          </a:xfrm>
        </p:spPr>
        <p:txBody>
          <a:bodyPr/>
          <a:lstStyle>
            <a:lvl1pPr>
              <a:defRPr sz="14560"/>
            </a:lvl1pPr>
            <a:lvl2pPr>
              <a:defRPr sz="12722"/>
            </a:lvl2pPr>
            <a:lvl3pPr>
              <a:defRPr sz="10885"/>
            </a:lvl3pPr>
            <a:lvl4pPr>
              <a:defRPr sz="9188"/>
            </a:lvl4pPr>
            <a:lvl5pPr>
              <a:defRPr sz="9188"/>
            </a:lvl5pPr>
            <a:lvl6pPr>
              <a:defRPr sz="9188"/>
            </a:lvl6pPr>
            <a:lvl7pPr>
              <a:defRPr sz="9188"/>
            </a:lvl7pPr>
            <a:lvl8pPr>
              <a:defRPr sz="9188"/>
            </a:lvl8pPr>
            <a:lvl9pPr>
              <a:defRPr sz="91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13763" y="8957089"/>
            <a:ext cx="9960338" cy="29278967"/>
          </a:xfrm>
        </p:spPr>
        <p:txBody>
          <a:bodyPr/>
          <a:lstStyle>
            <a:lvl1pPr marL="0" indent="0">
              <a:buNone/>
              <a:defRPr sz="6361"/>
            </a:lvl1pPr>
            <a:lvl2pPr marL="2086703" indent="0">
              <a:buNone/>
              <a:defRPr sz="5513"/>
            </a:lvl2pPr>
            <a:lvl3pPr marL="4173404" indent="0">
              <a:buNone/>
              <a:defRPr sz="4524"/>
            </a:lvl3pPr>
            <a:lvl4pPr marL="6260106" indent="0">
              <a:buNone/>
              <a:defRPr sz="4099"/>
            </a:lvl4pPr>
            <a:lvl5pPr marL="8346809" indent="0">
              <a:buNone/>
              <a:defRPr sz="4099"/>
            </a:lvl5pPr>
            <a:lvl6pPr marL="10433510" indent="0">
              <a:buNone/>
              <a:defRPr sz="4099"/>
            </a:lvl6pPr>
            <a:lvl7pPr marL="12520213" indent="0">
              <a:buNone/>
              <a:defRPr sz="4099"/>
            </a:lvl7pPr>
            <a:lvl8pPr marL="14606914" indent="0">
              <a:buNone/>
              <a:defRPr sz="4099"/>
            </a:lvl8pPr>
            <a:lvl9pPr marL="16693617" indent="0">
              <a:buNone/>
              <a:defRPr sz="4099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7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4153" y="29962637"/>
            <a:ext cx="18165128" cy="3537260"/>
          </a:xfrm>
        </p:spPr>
        <p:txBody>
          <a:bodyPr anchor="b"/>
          <a:lstStyle>
            <a:lvl1pPr algn="l">
              <a:defRPr sz="9188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934153" y="3824595"/>
            <a:ext cx="18165128" cy="25682258"/>
          </a:xfrm>
        </p:spPr>
        <p:txBody>
          <a:bodyPr/>
          <a:lstStyle>
            <a:lvl1pPr marL="0" indent="0">
              <a:buNone/>
              <a:defRPr sz="14560"/>
            </a:lvl1pPr>
            <a:lvl2pPr marL="2086703" indent="0">
              <a:buNone/>
              <a:defRPr sz="12722"/>
            </a:lvl2pPr>
            <a:lvl3pPr marL="4173404" indent="0">
              <a:buNone/>
              <a:defRPr sz="10885"/>
            </a:lvl3pPr>
            <a:lvl4pPr marL="6260106" indent="0">
              <a:buNone/>
              <a:defRPr sz="9188"/>
            </a:lvl4pPr>
            <a:lvl5pPr marL="8346809" indent="0">
              <a:buNone/>
              <a:defRPr sz="9188"/>
            </a:lvl5pPr>
            <a:lvl6pPr marL="10433510" indent="0">
              <a:buNone/>
              <a:defRPr sz="9188"/>
            </a:lvl6pPr>
            <a:lvl7pPr marL="12520213" indent="0">
              <a:buNone/>
              <a:defRPr sz="9188"/>
            </a:lvl7pPr>
            <a:lvl8pPr marL="14606914" indent="0">
              <a:buNone/>
              <a:defRPr sz="9188"/>
            </a:lvl8pPr>
            <a:lvl9pPr marL="16693617" indent="0">
              <a:buNone/>
              <a:defRPr sz="9188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34153" y="33499897"/>
            <a:ext cx="18165128" cy="5023492"/>
          </a:xfrm>
        </p:spPr>
        <p:txBody>
          <a:bodyPr/>
          <a:lstStyle>
            <a:lvl1pPr marL="0" indent="0">
              <a:buNone/>
              <a:defRPr sz="6361"/>
            </a:lvl1pPr>
            <a:lvl2pPr marL="2086703" indent="0">
              <a:buNone/>
              <a:defRPr sz="5513"/>
            </a:lvl2pPr>
            <a:lvl3pPr marL="4173404" indent="0">
              <a:buNone/>
              <a:defRPr sz="4524"/>
            </a:lvl3pPr>
            <a:lvl4pPr marL="6260106" indent="0">
              <a:buNone/>
              <a:defRPr sz="4099"/>
            </a:lvl4pPr>
            <a:lvl5pPr marL="8346809" indent="0">
              <a:buNone/>
              <a:defRPr sz="4099"/>
            </a:lvl5pPr>
            <a:lvl6pPr marL="10433510" indent="0">
              <a:buNone/>
              <a:defRPr sz="4099"/>
            </a:lvl6pPr>
            <a:lvl7pPr marL="12520213" indent="0">
              <a:buNone/>
              <a:defRPr sz="4099"/>
            </a:lvl7pPr>
            <a:lvl8pPr marL="14606914" indent="0">
              <a:buNone/>
              <a:defRPr sz="4099"/>
            </a:lvl8pPr>
            <a:lvl9pPr marL="16693617" indent="0">
              <a:buNone/>
              <a:defRPr sz="4099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8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987552"/>
            <a:ext cx="27247692" cy="2824850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13761" y="39672754"/>
            <a:ext cx="7064216" cy="2278902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55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6D887-B133-42FA-9F6A-001C14023093}" type="datetimeFigureOut">
              <a:rPr kumimoji="1" lang="ja-JP" altLang="en-US" smtClean="0"/>
              <a:pPr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344032" y="39672754"/>
            <a:ext cx="9587151" cy="2278902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55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1697237" y="39672754"/>
            <a:ext cx="7064216" cy="2278902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55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71ECB-9400-4699-9269-75136049337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3404" rtl="0" eaLnBrk="1" latinLnBrk="0" hangingPunct="1">
        <a:spcBef>
          <a:spcPct val="0"/>
        </a:spcBef>
        <a:buNone/>
        <a:defRPr kumimoji="1" sz="200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026" indent="-1565026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4560" kern="1200">
          <a:solidFill>
            <a:schemeClr val="tx1"/>
          </a:solidFill>
          <a:latin typeface="+mn-lt"/>
          <a:ea typeface="+mn-ea"/>
          <a:cs typeface="+mn-cs"/>
        </a:defRPr>
      </a:lvl1pPr>
      <a:lvl2pPr marL="3390891" indent="-1304189" algn="l" defTabSz="4173404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2722" kern="1200">
          <a:solidFill>
            <a:schemeClr val="tx1"/>
          </a:solidFill>
          <a:latin typeface="+mn-lt"/>
          <a:ea typeface="+mn-ea"/>
          <a:cs typeface="+mn-cs"/>
        </a:defRPr>
      </a:lvl2pPr>
      <a:lvl3pPr marL="5216755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0885" kern="1200">
          <a:solidFill>
            <a:schemeClr val="tx1"/>
          </a:solidFill>
          <a:latin typeface="+mn-lt"/>
          <a:ea typeface="+mn-ea"/>
          <a:cs typeface="+mn-cs"/>
        </a:defRPr>
      </a:lvl3pPr>
      <a:lvl4pPr marL="7303458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4pPr>
      <a:lvl5pPr marL="9390159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5pPr>
      <a:lvl6pPr marL="11476861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6pPr>
      <a:lvl7pPr marL="13563564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7pPr>
      <a:lvl8pPr marL="15650265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8pPr>
      <a:lvl9pPr marL="17736968" indent="-1043351" algn="l" defTabSz="4173404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91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1pPr>
      <a:lvl2pPr marL="2086703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2pPr>
      <a:lvl3pPr marL="4173404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3pPr>
      <a:lvl4pPr marL="6260106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4pPr>
      <a:lvl5pPr marL="8346809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5pPr>
      <a:lvl6pPr marL="10433510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6pPr>
      <a:lvl7pPr marL="12520213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7pPr>
      <a:lvl8pPr marL="14606914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8pPr>
      <a:lvl9pPr marL="16693617" algn="l" defTabSz="4173404" rtl="0" eaLnBrk="1" latinLnBrk="0" hangingPunct="1">
        <a:defRPr kumimoji="1" sz="81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17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7.jp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88062" y="4420867"/>
            <a:ext cx="14130286" cy="36816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5654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背景</a:t>
            </a:r>
            <a:endParaRPr lang="ja-JP" altLang="en-US" sz="4524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脳卒中麻痺リハビリテーションの目標</a:t>
            </a:r>
            <a:r>
              <a:rPr lang="ja-JP" altLang="en-US" sz="622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6220" dirty="0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6220" dirty="0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日常生活で麻痺肢の使用が増えたかといった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リハビリテーションの効果を測る手法が必要</a:t>
            </a:r>
            <a:endParaRPr lang="en-US" altLang="ja-JP" sz="4524" dirty="0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565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(1) Motor Activity Log | </a:t>
            </a:r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インタービュー形式の手法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麻痺肢をどの程度どれだけ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上手く使用したかを医師が患者に尋ねる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　患者の主観的影響を受ける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　→</a:t>
            </a:r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客観的な測定方法が必要</a:t>
            </a:r>
            <a:endParaRPr lang="en-US" altLang="ja-JP" sz="4524" dirty="0">
              <a:solidFill>
                <a:srgbClr val="FFC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rgbClr val="FFC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(2)</a:t>
            </a:r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452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Accelerometry</a:t>
            </a:r>
            <a:r>
              <a:rPr lang="en-US" altLang="ja-JP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| </a:t>
            </a:r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時計型の加速度計による手法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指の使用動作の測定に向かない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　　↓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指の使用を測定する手法が必要</a:t>
            </a:r>
            <a:endParaRPr lang="en-US" altLang="ja-JP" sz="4524" dirty="0">
              <a:solidFill>
                <a:srgbClr val="FFC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(3) Data glove               (4) Goniometer</a:t>
            </a: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(5) Motion capture system</a:t>
            </a: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これらの手法には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取り付けの煩わしさ，指の動きの阻害</a:t>
            </a:r>
            <a:endParaRPr lang="en-US" altLang="ja-JP" sz="4524" dirty="0">
              <a:solidFill>
                <a:srgbClr val="FFC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空間的な制限やコストが大きい等の問題がある</a:t>
            </a:r>
            <a:endParaRPr lang="en-US" altLang="ja-JP" sz="4524" dirty="0">
              <a:solidFill>
                <a:srgbClr val="FFC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また，診療所や研究所で行う検査は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日常生活での麻痺肢の使用を確実には測定できない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麻痺肢使用を自宅，外出先で測定する方法が必要</a:t>
            </a:r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622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622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日常生活上での片麻痺上肢患者の</a:t>
            </a:r>
            <a:endParaRPr lang="en-US" altLang="ja-JP" sz="6220" b="1" dirty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622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麻痺肢使用特に指の使用量を測定する</a:t>
            </a:r>
            <a:endParaRPr lang="en-US" altLang="ja-JP" sz="6220" b="1" dirty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622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ウェアラブルデバイスの開発</a:t>
            </a:r>
            <a:endParaRPr lang="en-US" altLang="ja-JP" sz="5089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1420" y="-46248"/>
            <a:ext cx="30232373" cy="37722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597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376" y="771984"/>
            <a:ext cx="29572519" cy="1397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8482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手指使用量の常時計測のためのウェアラブルデバイスの開発</a:t>
            </a:r>
            <a:endParaRPr lang="en-US" altLang="ja-JP" sz="8482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19638" y="2532352"/>
            <a:ext cx="18379221" cy="11364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6785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近藤研究室　</a:t>
            </a:r>
            <a:r>
              <a:rPr lang="en-US" altLang="ja-JP" sz="6785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17646137   </a:t>
            </a:r>
            <a:r>
              <a:rPr lang="ja-JP" altLang="en-US" sz="6785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松本 崇斗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269503" y="5501085"/>
            <a:ext cx="14707905" cy="342936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指の第二，第三関節の角度 </a:t>
            </a:r>
            <a:r>
              <a:rPr lang="en-US" altLang="ja-JP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θ1,θ2</a:t>
            </a:r>
            <a:r>
              <a:rPr lang="ja-JP" altLang="en-US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を推定し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指の使用量を測定するシステムを構築する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指の関節角度 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θ1,θ2 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を時系列データとして保存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指の使用量を測定する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622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622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622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つのセンサの出力電圧値</a:t>
            </a:r>
            <a:r>
              <a:rPr lang="en-US" altLang="ja-JP" sz="4524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x1,x2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(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センサデータ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4524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として持ち，</a:t>
            </a:r>
            <a:r>
              <a:rPr lang="en-US" altLang="ja-JP" sz="4524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θ1,θ2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を推定値として</a:t>
            </a:r>
            <a:r>
              <a:rPr lang="ja-JP" altLang="en-US" sz="4524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する関数モデルを構築する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センサデータを用い，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つのジェスチャを識別した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つのジェスチャにつき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60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個のセンサデータを収集した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合計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180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個のセンサデータを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8:2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の割合で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トレーニングデータとテストデータに分割した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識別には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分類法，線形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SVM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を用いた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分割交差検証では平均正解率</a:t>
            </a:r>
            <a:r>
              <a:rPr lang="en-US" altLang="ja-JP" sz="4524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96.1</a:t>
            </a:r>
            <a:r>
              <a:rPr lang="en-US" altLang="ja-JP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%</a:t>
            </a:r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であった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524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今後は，センサデータによる被験者の識別と関数モデルの構築を行う</a:t>
            </a:r>
            <a:endParaRPr lang="en-US" altLang="ja-JP" sz="4524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-4834749" y="23087970"/>
            <a:ext cx="184731" cy="1876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11597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21420" y="-957588"/>
            <a:ext cx="261109" cy="191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9260" tIns="64630" rIns="129260" bIns="6463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 sz="11597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21420" y="-957588"/>
            <a:ext cx="261109" cy="191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9260" tIns="64630" rIns="129260" bIns="6463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 sz="11597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12323D-5AC4-AB45-9C22-2732E8CAB861}"/>
              </a:ext>
            </a:extLst>
          </p:cNvPr>
          <p:cNvSpPr/>
          <p:nvPr/>
        </p:nvSpPr>
        <p:spPr>
          <a:xfrm>
            <a:off x="1891008" y="6469983"/>
            <a:ext cx="11390486" cy="200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22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患者の麻痺肢機能を改善し</a:t>
            </a:r>
            <a:endParaRPr lang="en-US" altLang="ja-JP" sz="6220" b="1" dirty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622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日常生活動作ができること</a:t>
            </a:r>
            <a:endParaRPr lang="en-US" altLang="ja-JP" sz="6220" b="1" dirty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751ADE9-111D-B642-A991-C3DD5A16B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9"/>
          <a:stretch/>
        </p:blipFill>
        <p:spPr>
          <a:xfrm>
            <a:off x="1064337" y="13775183"/>
            <a:ext cx="13082937" cy="560806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C2929D4-64E5-694A-9DFC-FC6CC3CAD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 t="8333" r="6551" b="7462"/>
          <a:stretch/>
        </p:blipFill>
        <p:spPr>
          <a:xfrm>
            <a:off x="9387308" y="22692783"/>
            <a:ext cx="4345972" cy="3261471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4B0613A-2B8A-D747-B5E6-D42F5C7CC4BE}"/>
              </a:ext>
            </a:extLst>
          </p:cNvPr>
          <p:cNvGrpSpPr/>
          <p:nvPr/>
        </p:nvGrpSpPr>
        <p:grpSpPr>
          <a:xfrm>
            <a:off x="15569322" y="9287344"/>
            <a:ext cx="5802058" cy="2896925"/>
            <a:chOff x="457201" y="2971097"/>
            <a:chExt cx="8076168" cy="3417477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1631E248-0F6F-A449-AD6A-272024F1A925}"/>
                </a:ext>
              </a:extLst>
            </p:cNvPr>
            <p:cNvGrpSpPr/>
            <p:nvPr/>
          </p:nvGrpSpPr>
          <p:grpSpPr>
            <a:xfrm>
              <a:off x="457201" y="2971098"/>
              <a:ext cx="3625789" cy="3413196"/>
              <a:chOff x="457201" y="2971098"/>
              <a:chExt cx="3625789" cy="3413196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CF31149A-AC68-2240-964C-6CB1B6149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98" t="16083" r="27540" b="46878"/>
              <a:stretch/>
            </p:blipFill>
            <p:spPr>
              <a:xfrm rot="16200000">
                <a:off x="563498" y="2864801"/>
                <a:ext cx="3413196" cy="36257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DDB2622-CBF4-8A4A-B204-2E6D2564C58B}"/>
                      </a:ext>
                    </a:extLst>
                  </p:cNvPr>
                  <p:cNvSpPr txBox="1"/>
                  <p:nvPr/>
                </p:nvSpPr>
                <p:spPr>
                  <a:xfrm>
                    <a:off x="1274379" y="4088139"/>
                    <a:ext cx="1238102" cy="9302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4524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DDB2622-CBF4-8A4A-B204-2E6D2564C5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4379" y="4088139"/>
                    <a:ext cx="1238102" cy="9302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286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BD3F44A0-A075-6A4F-B787-9D29A9DE17A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1715" y="4440035"/>
                    <a:ext cx="1256757" cy="9302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4524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BD3F44A0-A075-6A4F-B787-9D29A9DE1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1715" y="4440035"/>
                    <a:ext cx="1256757" cy="9302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アーチ 30">
                <a:extLst>
                  <a:ext uri="{FF2B5EF4-FFF2-40B4-BE49-F238E27FC236}">
                    <a16:creationId xmlns:a16="http://schemas.microsoft.com/office/drawing/2014/main" id="{F691D480-9576-5C45-9380-7144B143CA14}"/>
                  </a:ext>
                </a:extLst>
              </p:cNvPr>
              <p:cNvSpPr/>
              <p:nvPr/>
            </p:nvSpPr>
            <p:spPr>
              <a:xfrm rot="11608782">
                <a:off x="1436968" y="3388168"/>
                <a:ext cx="634344" cy="718043"/>
              </a:xfrm>
              <a:prstGeom prst="blockArc">
                <a:avLst>
                  <a:gd name="adj1" fmla="val 11688766"/>
                  <a:gd name="adj2" fmla="val 19089860"/>
                  <a:gd name="adj3" fmla="val 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アーチ 31">
                <a:extLst>
                  <a:ext uri="{FF2B5EF4-FFF2-40B4-BE49-F238E27FC236}">
                    <a16:creationId xmlns:a16="http://schemas.microsoft.com/office/drawing/2014/main" id="{F6B08982-DD57-FF4C-9D96-A5D52CDA7838}"/>
                  </a:ext>
                </a:extLst>
              </p:cNvPr>
              <p:cNvSpPr/>
              <p:nvPr/>
            </p:nvSpPr>
            <p:spPr>
              <a:xfrm rot="14001586">
                <a:off x="2534845" y="3756540"/>
                <a:ext cx="634344" cy="718043"/>
              </a:xfrm>
              <a:prstGeom prst="blockArc">
                <a:avLst>
                  <a:gd name="adj1" fmla="val 11688766"/>
                  <a:gd name="adj2" fmla="val 19089860"/>
                  <a:gd name="adj3" fmla="val 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37A6197F-2FAB-B648-9A0B-EE24C3076784}"/>
                </a:ext>
              </a:extLst>
            </p:cNvPr>
            <p:cNvGrpSpPr/>
            <p:nvPr/>
          </p:nvGrpSpPr>
          <p:grpSpPr>
            <a:xfrm>
              <a:off x="4907580" y="2971097"/>
              <a:ext cx="3625789" cy="3417477"/>
              <a:chOff x="4907580" y="2971097"/>
              <a:chExt cx="3625789" cy="3417477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C662C917-FD5E-304C-8EBB-16DEB1994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40" t="21622" r="25805" b="43480"/>
              <a:stretch/>
            </p:blipFill>
            <p:spPr>
              <a:xfrm rot="16200000">
                <a:off x="5011736" y="2866941"/>
                <a:ext cx="3417477" cy="3625789"/>
              </a:xfrm>
              <a:prstGeom prst="rect">
                <a:avLst/>
              </a:prstGeom>
            </p:spPr>
          </p:pic>
          <p:sp>
            <p:nvSpPr>
              <p:cNvPr id="23" name="アーチ 22">
                <a:extLst>
                  <a:ext uri="{FF2B5EF4-FFF2-40B4-BE49-F238E27FC236}">
                    <a16:creationId xmlns:a16="http://schemas.microsoft.com/office/drawing/2014/main" id="{93407095-1C09-2548-A348-E5951ABFF7A1}"/>
                  </a:ext>
                </a:extLst>
              </p:cNvPr>
              <p:cNvSpPr/>
              <p:nvPr/>
            </p:nvSpPr>
            <p:spPr>
              <a:xfrm rot="12558879">
                <a:off x="6507363" y="3897804"/>
                <a:ext cx="634344" cy="718043"/>
              </a:xfrm>
              <a:prstGeom prst="blockArc">
                <a:avLst>
                  <a:gd name="adj1" fmla="val 13577301"/>
                  <a:gd name="adj2" fmla="val 18425099"/>
                  <a:gd name="adj3" fmla="val 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アーチ 23">
                <a:extLst>
                  <a:ext uri="{FF2B5EF4-FFF2-40B4-BE49-F238E27FC236}">
                    <a16:creationId xmlns:a16="http://schemas.microsoft.com/office/drawing/2014/main" id="{4B308638-0D34-BF46-8063-F7CC24FBD933}"/>
                  </a:ext>
                </a:extLst>
              </p:cNvPr>
              <p:cNvSpPr/>
              <p:nvPr/>
            </p:nvSpPr>
            <p:spPr>
              <a:xfrm rot="9256609">
                <a:off x="5395378" y="4021506"/>
                <a:ext cx="634344" cy="718043"/>
              </a:xfrm>
              <a:prstGeom prst="blockArc">
                <a:avLst>
                  <a:gd name="adj1" fmla="val 12921495"/>
                  <a:gd name="adj2" fmla="val 17842931"/>
                  <a:gd name="adj3" fmla="val 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1DECE68E-B8F7-9D4F-9C99-71DC8DEF8A50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722" y="4566170"/>
                    <a:ext cx="1464268" cy="9302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4524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1DECE68E-B8F7-9D4F-9C99-71DC8DEF8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722" y="4566170"/>
                    <a:ext cx="1464268" cy="9302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229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DA60E4F0-D4F5-1145-BD3B-811891ADC075}"/>
                      </a:ext>
                    </a:extLst>
                  </p:cNvPr>
                  <p:cNvSpPr txBox="1"/>
                  <p:nvPr/>
                </p:nvSpPr>
                <p:spPr>
                  <a:xfrm>
                    <a:off x="5263000" y="4733152"/>
                    <a:ext cx="1445613" cy="9302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ja-JP" sz="4524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4524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DA60E4F0-D4F5-1145-BD3B-811891ADC0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3000" y="4733152"/>
                    <a:ext cx="1445613" cy="9302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024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3D44AFAB-7E9E-A549-ABF2-DB934E788758}"/>
                </a:ext>
              </a:extLst>
            </p:cNvPr>
            <p:cNvSpPr/>
            <p:nvPr/>
          </p:nvSpPr>
          <p:spPr>
            <a:xfrm>
              <a:off x="4232925" y="4523282"/>
              <a:ext cx="587643" cy="446241"/>
            </a:xfrm>
            <a:prstGeom prst="rightArrow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597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AAE640-22AC-5E4C-A4CE-6F64D37CF8B1}"/>
              </a:ext>
            </a:extLst>
          </p:cNvPr>
          <p:cNvGrpSpPr/>
          <p:nvPr/>
        </p:nvGrpSpPr>
        <p:grpSpPr>
          <a:xfrm>
            <a:off x="21768830" y="8745711"/>
            <a:ext cx="6199187" cy="3899248"/>
            <a:chOff x="511186" y="3034299"/>
            <a:chExt cx="7082279" cy="3514551"/>
          </a:xfrm>
        </p:grpSpPr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CDA42B9-F710-6B4E-939B-BA4B1BD0DFBB}"/>
                </a:ext>
              </a:extLst>
            </p:cNvPr>
            <p:cNvSpPr txBox="1"/>
            <p:nvPr/>
          </p:nvSpPr>
          <p:spPr>
            <a:xfrm>
              <a:off x="4196798" y="5995009"/>
              <a:ext cx="1203567" cy="553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393" dirty="0"/>
                <a:t>時間</a:t>
              </a:r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FE95AD3-975D-AC4A-BE37-57F8E470B56C}"/>
                </a:ext>
              </a:extLst>
            </p:cNvPr>
            <p:cNvGrpSpPr/>
            <p:nvPr/>
          </p:nvGrpSpPr>
          <p:grpSpPr>
            <a:xfrm>
              <a:off x="511186" y="3034299"/>
              <a:ext cx="7082279" cy="2960713"/>
              <a:chOff x="511186" y="3034299"/>
              <a:chExt cx="7082279" cy="2960713"/>
            </a:xfrm>
          </p:grpSpPr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CB209106-1FC9-5142-A69F-66F16B0CBE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0817" y="5995011"/>
                <a:ext cx="5832648" cy="0"/>
              </a:xfrm>
              <a:prstGeom prst="line">
                <a:avLst/>
              </a:prstGeom>
              <a:ln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407E5045-3BFA-4244-B06F-BA0778A895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0817" y="3034299"/>
                <a:ext cx="0" cy="2960712"/>
              </a:xfrm>
              <a:prstGeom prst="line">
                <a:avLst/>
              </a:prstGeom>
              <a:ln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9B1CA716-E44C-C54B-9F0B-28B0A9FC6151}"/>
                  </a:ext>
                </a:extLst>
              </p:cNvPr>
              <p:cNvSpPr txBox="1"/>
              <p:nvPr/>
            </p:nvSpPr>
            <p:spPr>
              <a:xfrm>
                <a:off x="511186" y="4202264"/>
                <a:ext cx="1203567" cy="553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393" dirty="0"/>
                  <a:t>角度</a:t>
                </a:r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DA30A7EC-750B-FE46-B35D-CB6409369A7A}"/>
                  </a:ext>
                </a:extLst>
              </p:cNvPr>
              <p:cNvSpPr/>
              <p:nvPr/>
            </p:nvSpPr>
            <p:spPr>
              <a:xfrm>
                <a:off x="3815494" y="3258707"/>
                <a:ext cx="864096" cy="2736305"/>
              </a:xfrm>
              <a:prstGeom prst="rect">
                <a:avLst/>
              </a:prstGeom>
              <a:solidFill>
                <a:srgbClr val="FFC000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9B6FD902-3A68-6443-BD21-62C5EEC4C170}"/>
                  </a:ext>
                </a:extLst>
              </p:cNvPr>
              <p:cNvSpPr/>
              <p:nvPr/>
            </p:nvSpPr>
            <p:spPr>
              <a:xfrm>
                <a:off x="2161982" y="3795908"/>
                <a:ext cx="5287467" cy="1949934"/>
              </a:xfrm>
              <a:custGeom>
                <a:avLst/>
                <a:gdLst>
                  <a:gd name="connsiteX0" fmla="*/ 0 w 6115987"/>
                  <a:gd name="connsiteY0" fmla="*/ 108892 h 1949934"/>
                  <a:gd name="connsiteX1" fmla="*/ 2113614 w 6115987"/>
                  <a:gd name="connsiteY1" fmla="*/ 183843 h 1949934"/>
                  <a:gd name="connsiteX2" fmla="*/ 2833141 w 6115987"/>
                  <a:gd name="connsiteY2" fmla="*/ 1817770 h 1949934"/>
                  <a:gd name="connsiteX3" fmla="*/ 6115987 w 6115987"/>
                  <a:gd name="connsiteY3" fmla="*/ 1712839 h 194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987" h="1949934">
                    <a:moveTo>
                      <a:pt x="0" y="108892"/>
                    </a:moveTo>
                    <a:cubicBezTo>
                      <a:pt x="820712" y="3961"/>
                      <a:pt x="1641424" y="-100970"/>
                      <a:pt x="2113614" y="183843"/>
                    </a:cubicBezTo>
                    <a:cubicBezTo>
                      <a:pt x="2585804" y="468656"/>
                      <a:pt x="2166079" y="1562937"/>
                      <a:pt x="2833141" y="1817770"/>
                    </a:cubicBezTo>
                    <a:cubicBezTo>
                      <a:pt x="3500203" y="2072603"/>
                      <a:pt x="5763718" y="1915206"/>
                      <a:pt x="6115987" y="1712839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FA160442-F6C6-2249-9058-8B41FA7069EA}"/>
                  </a:ext>
                </a:extLst>
              </p:cNvPr>
              <p:cNvSpPr/>
              <p:nvPr/>
            </p:nvSpPr>
            <p:spPr>
              <a:xfrm>
                <a:off x="1714339" y="3270424"/>
                <a:ext cx="811657" cy="632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3958" dirty="0">
                    <a:solidFill>
                      <a:srgbClr val="0070C0"/>
                    </a:solidFill>
                  </a:rPr>
                  <a:t>θ1</a:t>
                </a:r>
                <a:endParaRPr lang="ja-JP" altLang="en-US" sz="3958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954605B9-66FA-F541-89C3-16E1CE4313AD}"/>
                  </a:ext>
                </a:extLst>
              </p:cNvPr>
              <p:cNvSpPr/>
              <p:nvPr/>
            </p:nvSpPr>
            <p:spPr>
              <a:xfrm>
                <a:off x="2161982" y="3948308"/>
                <a:ext cx="5287467" cy="1949934"/>
              </a:xfrm>
              <a:custGeom>
                <a:avLst/>
                <a:gdLst>
                  <a:gd name="connsiteX0" fmla="*/ 0 w 6115987"/>
                  <a:gd name="connsiteY0" fmla="*/ 108892 h 1949934"/>
                  <a:gd name="connsiteX1" fmla="*/ 2113614 w 6115987"/>
                  <a:gd name="connsiteY1" fmla="*/ 183843 h 1949934"/>
                  <a:gd name="connsiteX2" fmla="*/ 2833141 w 6115987"/>
                  <a:gd name="connsiteY2" fmla="*/ 1817770 h 1949934"/>
                  <a:gd name="connsiteX3" fmla="*/ 6115987 w 6115987"/>
                  <a:gd name="connsiteY3" fmla="*/ 1712839 h 194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987" h="1949934">
                    <a:moveTo>
                      <a:pt x="0" y="108892"/>
                    </a:moveTo>
                    <a:cubicBezTo>
                      <a:pt x="820712" y="3961"/>
                      <a:pt x="1641424" y="-100970"/>
                      <a:pt x="2113614" y="183843"/>
                    </a:cubicBezTo>
                    <a:cubicBezTo>
                      <a:pt x="2585804" y="468656"/>
                      <a:pt x="2166079" y="1562937"/>
                      <a:pt x="2833141" y="1817770"/>
                    </a:cubicBezTo>
                    <a:cubicBezTo>
                      <a:pt x="3500203" y="2072603"/>
                      <a:pt x="5763718" y="1915206"/>
                      <a:pt x="6115987" y="171283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597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55D0FC5-D0D5-0147-8743-4FE5819F08D9}"/>
                  </a:ext>
                </a:extLst>
              </p:cNvPr>
              <p:cNvSpPr/>
              <p:nvPr/>
            </p:nvSpPr>
            <p:spPr>
              <a:xfrm>
                <a:off x="1733759" y="4103639"/>
                <a:ext cx="811657" cy="632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3958" dirty="0">
                    <a:solidFill>
                      <a:srgbClr val="FF0000"/>
                    </a:solidFill>
                  </a:rPr>
                  <a:t>θ2</a:t>
                </a:r>
                <a:endParaRPr lang="ja-JP" altLang="en-US" sz="3958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A7137BD3-9657-CB4A-8C66-EC937ED8CC85}"/>
              </a:ext>
            </a:extLst>
          </p:cNvPr>
          <p:cNvGrpSpPr/>
          <p:nvPr/>
        </p:nvGrpSpPr>
        <p:grpSpPr>
          <a:xfrm>
            <a:off x="17542744" y="16731432"/>
            <a:ext cx="9155375" cy="3839980"/>
            <a:chOff x="1413790" y="2921059"/>
            <a:chExt cx="6334671" cy="2592288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95FB19E8-5891-C34A-992A-481475E48533}"/>
                </a:ext>
              </a:extLst>
            </p:cNvPr>
            <p:cNvSpPr/>
            <p:nvPr/>
          </p:nvSpPr>
          <p:spPr>
            <a:xfrm>
              <a:off x="3275856" y="2921059"/>
              <a:ext cx="2664296" cy="2592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597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1D246AC4-627A-C84F-9096-7ABFC612B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676" y="3725438"/>
              <a:ext cx="1116180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テキスト ボックス 56">
                  <a:extLst>
                    <a:ext uri="{FF2B5EF4-FFF2-40B4-BE49-F238E27FC236}">
                      <a16:creationId xmlns:a16="http://schemas.microsoft.com/office/drawing/2014/main" id="{1CEB87DB-D785-3743-8BE3-C07235623B82}"/>
                    </a:ext>
                  </a:extLst>
                </p:cNvPr>
                <p:cNvSpPr txBox="1"/>
                <p:nvPr/>
              </p:nvSpPr>
              <p:spPr>
                <a:xfrm>
                  <a:off x="7056220" y="3440223"/>
                  <a:ext cx="692241" cy="532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4524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テキスト ボックス 56">
                  <a:extLst>
                    <a:ext uri="{FF2B5EF4-FFF2-40B4-BE49-F238E27FC236}">
                      <a16:creationId xmlns:a16="http://schemas.microsoft.com/office/drawing/2014/main" id="{1CEB87DB-D785-3743-8BE3-C07235623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220" y="3440223"/>
                  <a:ext cx="692241" cy="532332"/>
                </a:xfrm>
                <a:prstGeom prst="rect">
                  <a:avLst/>
                </a:prstGeom>
                <a:blipFill>
                  <a:blip r:embed="rId10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AC0C003B-19D6-BC4B-8906-D6732B08E89A}"/>
                    </a:ext>
                  </a:extLst>
                </p:cNvPr>
                <p:cNvSpPr txBox="1"/>
                <p:nvPr/>
              </p:nvSpPr>
              <p:spPr>
                <a:xfrm>
                  <a:off x="7056220" y="4583754"/>
                  <a:ext cx="624707" cy="532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ja-JP" sz="4524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4524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AC0C003B-19D6-BC4B-8906-D6732B08E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220" y="4583754"/>
                  <a:ext cx="624707" cy="532332"/>
                </a:xfrm>
                <a:prstGeom prst="rect">
                  <a:avLst/>
                </a:prstGeom>
                <a:blipFill>
                  <a:blip r:embed="rId11"/>
                  <a:stretch>
                    <a:fillRect l="-2740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DA50833C-CA4C-024F-8D3C-4C06991F9456}"/>
                </a:ext>
              </a:extLst>
            </p:cNvPr>
            <p:cNvSpPr txBox="1"/>
            <p:nvPr/>
          </p:nvSpPr>
          <p:spPr>
            <a:xfrm>
              <a:off x="1780004" y="3661728"/>
              <a:ext cx="127817" cy="47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ja-JP" altLang="en-US" sz="395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F97368B8-7660-9648-B6BC-6B327F263447}"/>
                    </a:ext>
                  </a:extLst>
                </p:cNvPr>
                <p:cNvSpPr txBox="1"/>
                <p:nvPr/>
              </p:nvSpPr>
              <p:spPr>
                <a:xfrm>
                  <a:off x="1448031" y="3392953"/>
                  <a:ext cx="605984" cy="532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622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F97368B8-7660-9648-B6BC-6B327F263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031" y="3392953"/>
                  <a:ext cx="605984" cy="532332"/>
                </a:xfrm>
                <a:prstGeom prst="rect">
                  <a:avLst/>
                </a:prstGeom>
                <a:blipFill>
                  <a:blip r:embed="rId12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D482234F-5EDE-0B4F-B57C-AD69088411D9}"/>
                    </a:ext>
                  </a:extLst>
                </p:cNvPr>
                <p:cNvSpPr txBox="1"/>
                <p:nvPr/>
              </p:nvSpPr>
              <p:spPr>
                <a:xfrm>
                  <a:off x="1413790" y="4476552"/>
                  <a:ext cx="615256" cy="532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4524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622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D482234F-5EDE-0B4F-B57C-AD6908841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790" y="4476552"/>
                  <a:ext cx="615256" cy="532332"/>
                </a:xfrm>
                <a:prstGeom prst="rect">
                  <a:avLst/>
                </a:prstGeom>
                <a:blipFill>
                  <a:blip r:embed="rId1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17357842-FAED-764E-8830-EF438B7E5AB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676" y="4869160"/>
              <a:ext cx="1116180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202655F0-524D-8D40-9CFB-7A4881D5F525}"/>
                </a:ext>
              </a:extLst>
            </p:cNvPr>
            <p:cNvCxnSpPr>
              <a:cxnSpLocks/>
            </p:cNvCxnSpPr>
            <p:nvPr/>
          </p:nvCxnSpPr>
          <p:spPr>
            <a:xfrm>
              <a:off x="5940152" y="3725438"/>
              <a:ext cx="1116180" cy="0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B0504787-52AA-FF43-8966-1DF00F92100B}"/>
                </a:ext>
              </a:extLst>
            </p:cNvPr>
            <p:cNvCxnSpPr>
              <a:cxnSpLocks/>
            </p:cNvCxnSpPr>
            <p:nvPr/>
          </p:nvCxnSpPr>
          <p:spPr>
            <a:xfrm>
              <a:off x="5940152" y="4869160"/>
              <a:ext cx="1116180" cy="0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92C017B4-CF22-3C4C-94C8-7DCE4DE8DF3C}"/>
                </a:ext>
              </a:extLst>
            </p:cNvPr>
            <p:cNvSpPr txBox="1"/>
            <p:nvPr/>
          </p:nvSpPr>
          <p:spPr>
            <a:xfrm>
              <a:off x="3599709" y="3935296"/>
              <a:ext cx="1914580" cy="47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958" dirty="0"/>
                <a:t> </a:t>
              </a:r>
              <a:r>
                <a:rPr lang="ja-JP" altLang="en-US" sz="3958" dirty="0">
                  <a:solidFill>
                    <a:srgbClr val="EF35EF"/>
                  </a:solidFill>
                </a:rPr>
                <a:t>関数モデル</a:t>
              </a:r>
              <a:endParaRPr lang="ja-JP" altLang="en-US" sz="11597" dirty="0">
                <a:solidFill>
                  <a:srgbClr val="EF35EF"/>
                </a:solidFill>
              </a:endParaRPr>
            </a:p>
          </p:txBody>
        </p:sp>
      </p:grp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C7C3A31-D14C-964F-80E1-E9DF55819A21}"/>
              </a:ext>
            </a:extLst>
          </p:cNvPr>
          <p:cNvCxnSpPr>
            <a:cxnSpLocks/>
          </p:cNvCxnSpPr>
          <p:nvPr/>
        </p:nvCxnSpPr>
        <p:spPr>
          <a:xfrm>
            <a:off x="14951459" y="3772243"/>
            <a:ext cx="106412" cy="39031521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110AEB6-F3DC-1840-8C8D-9D2216474AFC}"/>
              </a:ext>
            </a:extLst>
          </p:cNvPr>
          <p:cNvSpPr txBox="1"/>
          <p:nvPr/>
        </p:nvSpPr>
        <p:spPr>
          <a:xfrm>
            <a:off x="-66401" y="10147527"/>
            <a:ext cx="14173464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既存の手法</a:t>
            </a:r>
            <a:endParaRPr lang="en-US" altLang="ja-JP" sz="622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93A5F89-150F-5E48-BA70-AB53637423E8}"/>
              </a:ext>
            </a:extLst>
          </p:cNvPr>
          <p:cNvSpPr txBox="1"/>
          <p:nvPr/>
        </p:nvSpPr>
        <p:spPr>
          <a:xfrm>
            <a:off x="-26190" y="3927521"/>
            <a:ext cx="14173464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背景</a:t>
            </a:r>
            <a:endParaRPr lang="en-US" altLang="ja-JP" sz="7633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946F9FD-2AC3-DA48-BBE9-69105DA996CB}"/>
              </a:ext>
            </a:extLst>
          </p:cNvPr>
          <p:cNvSpPr txBox="1"/>
          <p:nvPr/>
        </p:nvSpPr>
        <p:spPr>
          <a:xfrm>
            <a:off x="15290981" y="3987964"/>
            <a:ext cx="14629513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指使用量の測定</a:t>
            </a:r>
            <a:r>
              <a:rPr lang="ja-JP" altLang="en-US" sz="622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方法</a:t>
            </a:r>
            <a:endParaRPr lang="en-US" altLang="ja-JP" sz="7633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139BE543-9890-CB4C-98E4-F89073446F13}"/>
              </a:ext>
            </a:extLst>
          </p:cNvPr>
          <p:cNvSpPr txBox="1"/>
          <p:nvPr/>
        </p:nvSpPr>
        <p:spPr>
          <a:xfrm>
            <a:off x="15290981" y="20777252"/>
            <a:ext cx="14629513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ジェスチャ識別</a:t>
            </a:r>
            <a:endParaRPr lang="en-US" altLang="ja-JP" sz="7633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AA10CF08-7556-D043-966B-1F8A416479D6}"/>
              </a:ext>
            </a:extLst>
          </p:cNvPr>
          <p:cNvSpPr txBox="1"/>
          <p:nvPr/>
        </p:nvSpPr>
        <p:spPr>
          <a:xfrm>
            <a:off x="25757703" y="9818770"/>
            <a:ext cx="4004622" cy="113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393" dirty="0"/>
              <a:t>角度の変化が大きい</a:t>
            </a:r>
            <a:endParaRPr lang="en-US" altLang="ja-JP" sz="3393" dirty="0"/>
          </a:p>
          <a:p>
            <a:r>
              <a:rPr lang="ja-JP" altLang="en-US" sz="3393" dirty="0"/>
              <a:t>→ 指が使用された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CD5EA46-8136-CB40-B040-D31483E5BD9B}"/>
              </a:ext>
            </a:extLst>
          </p:cNvPr>
          <p:cNvSpPr txBox="1"/>
          <p:nvPr/>
        </p:nvSpPr>
        <p:spPr>
          <a:xfrm>
            <a:off x="15261249" y="14553283"/>
            <a:ext cx="14629513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関節角度の推定方法</a:t>
            </a:r>
            <a:endParaRPr lang="en-US" altLang="ja-JP" sz="7633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2" name="図 91">
            <a:extLst>
              <a:ext uri="{FF2B5EF4-FFF2-40B4-BE49-F238E27FC236}">
                <a16:creationId xmlns:a16="http://schemas.microsoft.com/office/drawing/2014/main" id="{019533D3-8C1A-8C49-B997-6743F74F0C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49" y="28559712"/>
            <a:ext cx="8258249" cy="6193687"/>
          </a:xfrm>
          <a:prstGeom prst="rect">
            <a:avLst/>
          </a:prstGeom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AD51DB25-2401-E246-B949-097762C19FE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10149"/>
          <a:stretch/>
        </p:blipFill>
        <p:spPr>
          <a:xfrm>
            <a:off x="23215918" y="28443198"/>
            <a:ext cx="6718172" cy="6193687"/>
          </a:xfrm>
          <a:prstGeom prst="rect">
            <a:avLst/>
          </a:prstGeom>
        </p:spPr>
      </p:pic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5ADAF72-C377-6845-935A-225839F33BB0}"/>
              </a:ext>
            </a:extLst>
          </p:cNvPr>
          <p:cNvGrpSpPr/>
          <p:nvPr/>
        </p:nvGrpSpPr>
        <p:grpSpPr>
          <a:xfrm>
            <a:off x="17415227" y="22323785"/>
            <a:ext cx="9769004" cy="3157044"/>
            <a:chOff x="12394828" y="19597224"/>
            <a:chExt cx="6910729" cy="2233337"/>
          </a:xfrm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46272C43-C075-3041-BEE0-8C964D87A8EA}"/>
                </a:ext>
              </a:extLst>
            </p:cNvPr>
            <p:cNvGrpSpPr/>
            <p:nvPr/>
          </p:nvGrpSpPr>
          <p:grpSpPr>
            <a:xfrm>
              <a:off x="12394828" y="19668868"/>
              <a:ext cx="6910729" cy="2161693"/>
              <a:chOff x="10813538" y="19677945"/>
              <a:chExt cx="10445717" cy="3200400"/>
            </a:xfrm>
          </p:grpSpPr>
          <p:pic>
            <p:nvPicPr>
              <p:cNvPr id="81" name="図 80">
                <a:extLst>
                  <a:ext uri="{FF2B5EF4-FFF2-40B4-BE49-F238E27FC236}">
                    <a16:creationId xmlns:a16="http://schemas.microsoft.com/office/drawing/2014/main" id="{3F8FEFD8-B7CF-2F42-8F77-E3185C29D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6" t="21225" r="13852" b="34140"/>
              <a:stretch/>
            </p:blipFill>
            <p:spPr>
              <a:xfrm>
                <a:off x="17942330" y="19677945"/>
                <a:ext cx="3316925" cy="3200400"/>
              </a:xfrm>
              <a:prstGeom prst="rect">
                <a:avLst/>
              </a:prstGeom>
            </p:spPr>
          </p:pic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7C630413-2E08-9141-8488-007C2D85A1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9" t="32574" r="1503" b="27313"/>
              <a:stretch/>
            </p:blipFill>
            <p:spPr>
              <a:xfrm>
                <a:off x="14473875" y="19677945"/>
                <a:ext cx="3324439" cy="3200400"/>
              </a:xfrm>
              <a:prstGeom prst="rect">
                <a:avLst/>
              </a:prstGeom>
            </p:spPr>
          </p:pic>
          <p:pic>
            <p:nvPicPr>
              <p:cNvPr id="89" name="図 88">
                <a:extLst>
                  <a:ext uri="{FF2B5EF4-FFF2-40B4-BE49-F238E27FC236}">
                    <a16:creationId xmlns:a16="http://schemas.microsoft.com/office/drawing/2014/main" id="{9FD6CBCE-3CEA-474A-BD7F-19020E7AE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4" t="26493" r="11689" b="35494"/>
              <a:stretch/>
            </p:blipFill>
            <p:spPr>
              <a:xfrm>
                <a:off x="10813538" y="19677945"/>
                <a:ext cx="3476835" cy="3200400"/>
              </a:xfrm>
              <a:prstGeom prst="rect">
                <a:avLst/>
              </a:prstGeom>
            </p:spPr>
          </p:pic>
        </p:grp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F589BAA9-6392-514A-A231-1C484B2D20B0}"/>
                </a:ext>
              </a:extLst>
            </p:cNvPr>
            <p:cNvSpPr txBox="1"/>
            <p:nvPr/>
          </p:nvSpPr>
          <p:spPr>
            <a:xfrm>
              <a:off x="14114487" y="19600340"/>
              <a:ext cx="519593" cy="6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654" dirty="0"/>
                <a:t>1.</a:t>
              </a:r>
              <a:endParaRPr lang="ja-JP" altLang="en-US" sz="11597" dirty="0"/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0341EAB3-FA16-9A46-A67E-D1FE7107E2FA}"/>
                </a:ext>
              </a:extLst>
            </p:cNvPr>
            <p:cNvSpPr txBox="1"/>
            <p:nvPr/>
          </p:nvSpPr>
          <p:spPr>
            <a:xfrm>
              <a:off x="16432705" y="19600340"/>
              <a:ext cx="519593" cy="6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654" dirty="0"/>
                <a:t>2.</a:t>
              </a:r>
              <a:endParaRPr lang="ja-JP" altLang="en-US" sz="11597" dirty="0"/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F888A329-21F4-E74C-B1D2-BDE24FA85BCC}"/>
                </a:ext>
              </a:extLst>
            </p:cNvPr>
            <p:cNvSpPr txBox="1"/>
            <p:nvPr/>
          </p:nvSpPr>
          <p:spPr>
            <a:xfrm>
              <a:off x="18720906" y="19597224"/>
              <a:ext cx="519593" cy="6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654" dirty="0"/>
                <a:t>3.</a:t>
              </a:r>
              <a:endParaRPr lang="ja-JP" altLang="en-US" sz="11597" dirty="0"/>
            </a:p>
          </p:txBody>
        </p:sp>
      </p:grp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840BC96-66C9-B54C-917B-CC55B1EF1FA1}"/>
              </a:ext>
            </a:extLst>
          </p:cNvPr>
          <p:cNvSpPr/>
          <p:nvPr/>
        </p:nvSpPr>
        <p:spPr>
          <a:xfrm>
            <a:off x="19614326" y="34753399"/>
            <a:ext cx="4934364" cy="1266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正解率</a:t>
            </a:r>
            <a:r>
              <a:rPr lang="en-US" altLang="ja-JP" sz="7633" dirty="0">
                <a:solidFill>
                  <a:srgbClr val="0070C0"/>
                </a:solidFill>
              </a:rPr>
              <a:t>97.2</a:t>
            </a:r>
            <a:r>
              <a:rPr lang="en-US" altLang="ja-JP" sz="678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endParaRPr lang="ja-JP" altLang="en-US" sz="678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7" name="図 106">
            <a:extLst>
              <a:ext uri="{FF2B5EF4-FFF2-40B4-BE49-F238E27FC236}">
                <a16:creationId xmlns:a16="http://schemas.microsoft.com/office/drawing/2014/main" id="{FD522728-AB6A-0B42-9EFA-AC972647AA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11" y="26812469"/>
            <a:ext cx="4865770" cy="3284394"/>
          </a:xfrm>
          <a:prstGeom prst="rect">
            <a:avLst/>
          </a:prstGeom>
        </p:spPr>
      </p:pic>
      <p:pic>
        <p:nvPicPr>
          <p:cNvPr id="108" name="図 107">
            <a:extLst>
              <a:ext uri="{FF2B5EF4-FFF2-40B4-BE49-F238E27FC236}">
                <a16:creationId xmlns:a16="http://schemas.microsoft.com/office/drawing/2014/main" id="{7945DA15-974F-8A4D-BB4F-94A0058F65E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2" b="-583"/>
          <a:stretch/>
        </p:blipFill>
        <p:spPr>
          <a:xfrm>
            <a:off x="9265980" y="26833392"/>
            <a:ext cx="3590543" cy="3263472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C78D289-766E-8740-9F36-657DCDBF8303}"/>
              </a:ext>
            </a:extLst>
          </p:cNvPr>
          <p:cNvSpPr txBox="1"/>
          <p:nvPr/>
        </p:nvSpPr>
        <p:spPr>
          <a:xfrm>
            <a:off x="306472" y="36282101"/>
            <a:ext cx="14576115" cy="1266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7633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622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目的</a:t>
            </a:r>
            <a:endParaRPr lang="en-US" altLang="ja-JP" sz="7633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17953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245</Words>
  <Application>Microsoft Macintosh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メイリオ</vt:lpstr>
      <vt:lpstr>メイリオ</vt:lpstr>
      <vt:lpstr>Arial</vt:lpstr>
      <vt:lpstr>Calibri</vt:lpstr>
      <vt:lpstr>Cambria Math</vt:lpstr>
      <vt:lpstr>Office ​​テーマ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Main User</dc:creator>
  <cp:lastModifiedBy>Takato MATSUMOTO</cp:lastModifiedBy>
  <cp:revision>153</cp:revision>
  <cp:lastPrinted>2018-02-09T13:59:35Z</cp:lastPrinted>
  <dcterms:created xsi:type="dcterms:W3CDTF">2017-02-02T11:13:15Z</dcterms:created>
  <dcterms:modified xsi:type="dcterms:W3CDTF">2019-01-25T08:37:25Z</dcterms:modified>
</cp:coreProperties>
</file>